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2B700-8882-4CCE-9371-60194B0BDD6A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DFE8A-9897-4C00-9ADC-F8A9AABD8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581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0B3B2-7705-41B0-B501-841FB69A767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351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8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3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6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6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6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92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779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42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39713" y="1344168"/>
            <a:ext cx="8578850" cy="4965192"/>
          </a:xfrm>
        </p:spPr>
        <p:txBody>
          <a:bodyPr/>
          <a:lstStyle>
            <a:lvl1pPr>
              <a:lnSpc>
                <a:spcPct val="95000"/>
              </a:lnSpc>
              <a:spcBef>
                <a:spcPts val="1480"/>
              </a:spcBef>
              <a:defRPr sz="22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>
                <a:solidFill>
                  <a:srgbClr val="435153"/>
                </a:solidFill>
                <a:latin typeface="+mj-lt"/>
              </a:defRPr>
            </a:lvl2pPr>
            <a:lvl3pPr>
              <a:defRPr>
                <a:solidFill>
                  <a:srgbClr val="435153"/>
                </a:solidFill>
                <a:latin typeface="+mj-lt"/>
              </a:defRPr>
            </a:lvl3pPr>
            <a:lvl4pPr>
              <a:defRPr>
                <a:solidFill>
                  <a:srgbClr val="435153"/>
                </a:solidFill>
                <a:latin typeface="+mj-lt"/>
              </a:defRPr>
            </a:lvl4pPr>
            <a:lvl5pPr>
              <a:defRPr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962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E6FC7-C50F-4F6E-B5B5-2703C0399027}" type="datetimeFigureOut">
              <a:rPr lang="ru-RU" smtClean="0"/>
              <a:t>19.08.2013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D8AD3-31D6-483D-B450-B0305262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04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Ma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ounded Rectangle 37"/>
          <p:cNvSpPr/>
          <p:nvPr/>
        </p:nvSpPr>
        <p:spPr>
          <a:xfrm>
            <a:off x="804365" y="4205020"/>
            <a:ext cx="4484688" cy="1247256"/>
          </a:xfrm>
          <a:prstGeom prst="roundRect">
            <a:avLst>
              <a:gd name="adj" fmla="val 12774"/>
            </a:avLst>
          </a:prstGeom>
          <a:gradFill>
            <a:gsLst>
              <a:gs pos="0">
                <a:schemeClr val="tx2">
                  <a:alpha val="50000"/>
                </a:schemeClr>
              </a:gs>
              <a:gs pos="50000">
                <a:schemeClr val="accent5">
                  <a:alpha val="25000"/>
                </a:schemeClr>
              </a:gs>
              <a:gs pos="100000">
                <a:schemeClr val="tx2">
                  <a:alpha val="50000"/>
                </a:schemeClr>
              </a:gs>
            </a:gsLst>
            <a:lin ang="2700000" scaled="0"/>
          </a:gradFill>
          <a:ln w="1587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50" name="Rounded Rectangle 49"/>
          <p:cNvSpPr/>
          <p:nvPr/>
        </p:nvSpPr>
        <p:spPr>
          <a:xfrm>
            <a:off x="811212" y="5677394"/>
            <a:ext cx="4484688" cy="1051938"/>
          </a:xfrm>
          <a:prstGeom prst="roundRect">
            <a:avLst>
              <a:gd name="adj" fmla="val 12774"/>
            </a:avLst>
          </a:prstGeom>
          <a:gradFill>
            <a:gsLst>
              <a:gs pos="0">
                <a:schemeClr val="tx2">
                  <a:alpha val="50000"/>
                </a:schemeClr>
              </a:gs>
              <a:gs pos="50000">
                <a:schemeClr val="accent5">
                  <a:alpha val="25000"/>
                </a:schemeClr>
              </a:gs>
              <a:gs pos="100000">
                <a:schemeClr val="tx2">
                  <a:alpha val="50000"/>
                </a:schemeClr>
              </a:gs>
            </a:gsLst>
            <a:lin ang="2700000" scaled="0"/>
          </a:gradFill>
          <a:ln w="1587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48" name="Rounded Rectangle 47"/>
          <p:cNvSpPr/>
          <p:nvPr/>
        </p:nvSpPr>
        <p:spPr>
          <a:xfrm>
            <a:off x="811212" y="2508178"/>
            <a:ext cx="4484688" cy="823284"/>
          </a:xfrm>
          <a:prstGeom prst="roundRect">
            <a:avLst>
              <a:gd name="adj" fmla="val 12774"/>
            </a:avLst>
          </a:prstGeom>
          <a:gradFill>
            <a:gsLst>
              <a:gs pos="0">
                <a:schemeClr val="tx2">
                  <a:alpha val="50000"/>
                </a:schemeClr>
              </a:gs>
              <a:gs pos="50000">
                <a:schemeClr val="accent5">
                  <a:alpha val="25000"/>
                </a:schemeClr>
              </a:gs>
              <a:gs pos="100000">
                <a:schemeClr val="tx2">
                  <a:alpha val="50000"/>
                </a:schemeClr>
              </a:gs>
            </a:gsLst>
            <a:lin ang="2700000" scaled="0"/>
          </a:gradFill>
          <a:ln w="1587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9702" y="228600"/>
            <a:ext cx="8588861" cy="838200"/>
          </a:xfrm>
        </p:spPr>
        <p:txBody>
          <a:bodyPr anchor="t" anchorCtr="0"/>
          <a:lstStyle/>
          <a:p>
            <a:r>
              <a:rPr lang="en-US" sz="3200" dirty="0" smtClean="0"/>
              <a:t>Table Of Content</a:t>
            </a:r>
            <a:endParaRPr lang="en-US" sz="3200" dirty="0"/>
          </a:p>
        </p:txBody>
      </p:sp>
      <p:grpSp>
        <p:nvGrpSpPr>
          <p:cNvPr id="43" name="Group 42"/>
          <p:cNvGrpSpPr/>
          <p:nvPr/>
        </p:nvGrpSpPr>
        <p:grpSpPr>
          <a:xfrm>
            <a:off x="325515" y="780969"/>
            <a:ext cx="5617580" cy="457200"/>
            <a:chOff x="354007" y="1216809"/>
            <a:chExt cx="5617580" cy="457200"/>
          </a:xfrm>
        </p:grpSpPr>
        <p:sp>
          <p:nvSpPr>
            <p:cNvPr id="9" name="Rounded Rectangle 8"/>
            <p:cNvSpPr/>
            <p:nvPr/>
          </p:nvSpPr>
          <p:spPr>
            <a:xfrm>
              <a:off x="531840" y="1239669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63550" lvl="1" indent="-231775">
                <a:lnSpc>
                  <a:spcPct val="95000"/>
                </a:lnSpc>
                <a:spcBef>
                  <a:spcPts val="1480"/>
                </a:spcBef>
                <a:buClr>
                  <a:schemeClr val="tx2"/>
                </a:buClr>
                <a:buSzPct val="90000"/>
              </a:pPr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Introduction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54007" y="1216809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325515" y="1285250"/>
            <a:ext cx="5617580" cy="457200"/>
            <a:chOff x="354012" y="1464906"/>
            <a:chExt cx="5617580" cy="457200"/>
          </a:xfrm>
        </p:grpSpPr>
        <p:sp>
          <p:nvSpPr>
            <p:cNvPr id="12" name="Rounded Rectangle 11"/>
            <p:cNvSpPr/>
            <p:nvPr/>
          </p:nvSpPr>
          <p:spPr>
            <a:xfrm>
              <a:off x="531845" y="1487766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63550" lvl="1" indent="-231775">
                <a:lnSpc>
                  <a:spcPct val="95000"/>
                </a:lnSpc>
                <a:spcBef>
                  <a:spcPts val="1480"/>
                </a:spcBef>
                <a:buClr>
                  <a:schemeClr val="tx2"/>
                </a:buClr>
                <a:buSzPct val="90000"/>
              </a:pPr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Purpose of the Document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54012" y="1464906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325515" y="1775017"/>
            <a:ext cx="5617580" cy="457200"/>
            <a:chOff x="354012" y="1464906"/>
            <a:chExt cx="5617580" cy="457200"/>
          </a:xfrm>
        </p:grpSpPr>
        <p:sp>
          <p:nvSpPr>
            <p:cNvPr id="15" name="Rounded Rectangle 14"/>
            <p:cNvSpPr/>
            <p:nvPr/>
          </p:nvSpPr>
          <p:spPr>
            <a:xfrm>
              <a:off x="531845" y="1487766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lvl="1"/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Executive Summary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54012" y="1464906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grpSp>
        <p:nvGrpSpPr>
          <p:cNvPr id="30" name="Group 21"/>
          <p:cNvGrpSpPr/>
          <p:nvPr/>
        </p:nvGrpSpPr>
        <p:grpSpPr>
          <a:xfrm>
            <a:off x="325515" y="2280361"/>
            <a:ext cx="5617580" cy="457200"/>
            <a:chOff x="354012" y="1464906"/>
            <a:chExt cx="5617580" cy="457200"/>
          </a:xfrm>
        </p:grpSpPr>
        <p:sp>
          <p:nvSpPr>
            <p:cNvPr id="33" name="Rounded Rectangle 32"/>
            <p:cNvSpPr/>
            <p:nvPr/>
          </p:nvSpPr>
          <p:spPr>
            <a:xfrm>
              <a:off x="531845" y="1487766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63550" lvl="1" indent="-231775">
                <a:lnSpc>
                  <a:spcPct val="95000"/>
                </a:lnSpc>
                <a:spcBef>
                  <a:spcPts val="1480"/>
                </a:spcBef>
                <a:buClr>
                  <a:schemeClr val="tx2"/>
                </a:buClr>
                <a:buSzPct val="90000"/>
              </a:pPr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Phase -1 Value Added Services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354012" y="1464906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23" name="Group 13"/>
          <p:cNvGrpSpPr/>
          <p:nvPr/>
        </p:nvGrpSpPr>
        <p:grpSpPr>
          <a:xfrm>
            <a:off x="325515" y="3894616"/>
            <a:ext cx="5617580" cy="457200"/>
            <a:chOff x="354012" y="1464906"/>
            <a:chExt cx="5617580" cy="457200"/>
          </a:xfrm>
        </p:grpSpPr>
        <p:sp>
          <p:nvSpPr>
            <p:cNvPr id="24" name="Rounded Rectangle 23"/>
            <p:cNvSpPr/>
            <p:nvPr/>
          </p:nvSpPr>
          <p:spPr>
            <a:xfrm>
              <a:off x="531845" y="1487766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lvl="1"/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Appendix A – Technological platforms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354012" y="1464906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</a:p>
          </p:txBody>
        </p:sp>
      </p:grpSp>
      <p:grpSp>
        <p:nvGrpSpPr>
          <p:cNvPr id="27" name="Group 16"/>
          <p:cNvGrpSpPr/>
          <p:nvPr/>
        </p:nvGrpSpPr>
        <p:grpSpPr>
          <a:xfrm>
            <a:off x="325515" y="5505085"/>
            <a:ext cx="5617580" cy="457200"/>
            <a:chOff x="354012" y="1464906"/>
            <a:chExt cx="5617580" cy="457200"/>
          </a:xfrm>
        </p:grpSpPr>
        <p:sp>
          <p:nvSpPr>
            <p:cNvPr id="28" name="Rounded Rectangle 27"/>
            <p:cNvSpPr/>
            <p:nvPr/>
          </p:nvSpPr>
          <p:spPr>
            <a:xfrm>
              <a:off x="531845" y="1487766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lvl="1"/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Appendix B- Service Delivery Platform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354012" y="1464906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</a:p>
          </p:txBody>
        </p:sp>
      </p:grpSp>
      <p:sp>
        <p:nvSpPr>
          <p:cNvPr id="49" name="Rectangle 48"/>
          <p:cNvSpPr/>
          <p:nvPr/>
        </p:nvSpPr>
        <p:spPr>
          <a:xfrm>
            <a:off x="962025" y="26851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Service Description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Service Benefits</a:t>
            </a:r>
          </a:p>
          <a:p>
            <a:pPr marL="341313" lvl="1" indent="-236538" defTabSz="814388" eaLnBrk="0" hangingPunct="0"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Service Features and Platform Dependency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62025" y="591284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SDP Description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SDP Benefits</a:t>
            </a:r>
          </a:p>
          <a:p>
            <a:pPr marL="341313" lvl="1" indent="-236538" defTabSz="814388" eaLnBrk="0" hangingPunct="0"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SDP Overview</a:t>
            </a:r>
          </a:p>
          <a:p>
            <a:pPr marL="341313" lvl="1" indent="-236538" defTabSz="814388" eaLnBrk="0" hangingPunct="0"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SDP Features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62025" y="431000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Platform Description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Platform Benefits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Platform Overview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Platform Features and Capabilities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Platform Service Portfolio</a:t>
            </a:r>
          </a:p>
          <a:p>
            <a:pPr marL="341313" lvl="1" indent="-236538" defTabSz="814388" eaLnBrk="0" hangingPunct="0">
              <a:spcBef>
                <a:spcPts val="0"/>
              </a:spcBef>
              <a:buSzPct val="100000"/>
              <a:buFont typeface="Arial" pitchFamily="34" charset="0"/>
              <a:buChar char="•"/>
              <a:defRPr/>
            </a:pPr>
            <a:r>
              <a:rPr lang="en-GB" sz="1200" kern="0" dirty="0" smtClean="0">
                <a:solidFill>
                  <a:schemeClr val="accent4"/>
                </a:solidFill>
              </a:rPr>
              <a:t>Platform Integration</a:t>
            </a:r>
          </a:p>
        </p:txBody>
      </p:sp>
      <p:grpSp>
        <p:nvGrpSpPr>
          <p:cNvPr id="37" name="Group 21"/>
          <p:cNvGrpSpPr/>
          <p:nvPr/>
        </p:nvGrpSpPr>
        <p:grpSpPr>
          <a:xfrm>
            <a:off x="325515" y="3384568"/>
            <a:ext cx="5617580" cy="457200"/>
            <a:chOff x="354012" y="1464906"/>
            <a:chExt cx="5617580" cy="457200"/>
          </a:xfrm>
        </p:grpSpPr>
        <p:sp>
          <p:nvSpPr>
            <p:cNvPr id="39" name="Rounded Rectangle 38"/>
            <p:cNvSpPr/>
            <p:nvPr/>
          </p:nvSpPr>
          <p:spPr>
            <a:xfrm>
              <a:off x="531845" y="1487766"/>
              <a:ext cx="5439747" cy="41148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63550" lvl="1" indent="-231775">
                <a:lnSpc>
                  <a:spcPct val="95000"/>
                </a:lnSpc>
                <a:spcBef>
                  <a:spcPts val="1480"/>
                </a:spcBef>
                <a:buClr>
                  <a:schemeClr val="tx2"/>
                </a:buClr>
                <a:buSzPct val="90000"/>
              </a:pPr>
              <a:r>
                <a:rPr lang="en-US" sz="2000" cap="small" dirty="0" smtClean="0">
                  <a:solidFill>
                    <a:schemeClr val="accent1">
                      <a:lumMod val="50000"/>
                    </a:schemeClr>
                  </a:solidFill>
                </a:rPr>
                <a:t>Next Steps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354012" y="1464906"/>
              <a:ext cx="457200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BDB2A"/>
                </a:gs>
                <a:gs pos="50000">
                  <a:srgbClr val="3EB549"/>
                </a:gs>
                <a:gs pos="100000">
                  <a:srgbClr val="02928C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00000" algn="ctr" rotWithShape="0">
                <a:srgbClr val="000000">
                  <a:alpha val="2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810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</Words>
  <Application>Microsoft Office PowerPoint</Application>
  <PresentationFormat>Экран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Table Of Content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Of Content</dc:title>
  <dc:creator>Stolyar Vadim</dc:creator>
  <cp:lastModifiedBy>Stolyar Vadim</cp:lastModifiedBy>
  <cp:revision>1</cp:revision>
  <dcterms:created xsi:type="dcterms:W3CDTF">2013-08-19T13:41:45Z</dcterms:created>
  <dcterms:modified xsi:type="dcterms:W3CDTF">2013-08-19T13:46:04Z</dcterms:modified>
</cp:coreProperties>
</file>